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0" r:id="rId1"/>
  </p:sldMasterIdLst>
  <p:notesMasterIdLst>
    <p:notesMasterId r:id="rId12"/>
  </p:notes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77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6448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73BA-7F30-BE88-0D75-289F96785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03A8C-93E9-56F2-AF7B-421E2DB464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CB22D-F092-D3CF-05E7-168080183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EE516-A0B4-BE6E-AB8E-36D6F3FE6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47BE5-EC43-8404-564B-33C8F221D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966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20F01-AFB3-BF1F-C3A9-345B2A272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BA7D67-0282-AF9C-73F2-B634AF4DFD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26D2E-431A-8DD6-3CAE-17090B5FC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613F3-BA63-20DF-C1CA-CB0FAB287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8B6A8-9E12-09AA-9B42-C063DCD33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8418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7001D4-420B-30D7-9821-CD790B5FD9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3DCA66-33B3-8BF7-4C74-759846D1DE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DA5E1-E755-F090-9345-0E683E8A8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EC3B0-5F0D-80FF-FF60-CBF41D765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D3612-BF6F-5DAB-2AAB-16D0D1A52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9487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609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0A00C-81AD-FDB4-73CC-00D316F6B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C4490-DB86-87B1-79D5-D81BD63DD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B3F2-AC2B-C319-A84C-61E68069D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B5C0D-B757-5CF9-064C-CAEA8FB8B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F7280-68E9-4F53-A574-A02755615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0944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628D1-5DF8-5F43-153F-01D9B7487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DBF70-0BBF-2A1C-4EF2-AFDA7E771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CFF07-1671-A2C6-31CE-F5A01FDAA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4C7AE-62A8-1CF7-BC66-AA81B7B17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B13E7-641B-4A29-C460-406E17EC8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04509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A1B0B-6A45-10A8-5788-9F08191C1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80D75-2C71-F861-7517-D1BAAB41BB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5CFB5-3588-10D6-04A9-998DDDAC52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714F43-07D8-995E-FF8C-39095D537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DB1A33-CF2F-EF3F-1BE6-AAE4C19BC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E5745F-BD56-AF8F-FC28-A516353B1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31615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BF0D9-6CAC-1ED6-D4D1-E2048486D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4C5FA-E473-A6DB-A091-A171FBFCE7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AF3A1C-BCBE-BC30-8E55-60DB09DBD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50554B-D78C-0B28-C86F-D506B6415B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910092-D658-84D6-5367-24EF5C960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699B23-C200-A54E-CFDA-A82286547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CEE047-7DAB-B6EB-0F78-801902B3B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2F19D3-CC69-DB5F-A02B-4A18C1557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54652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91112-17C8-4D08-CE94-CDF010B7B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BF8E6E-F12D-22C5-6B98-0D03EA491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147146-0A86-394E-8DB5-60637DCDB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A23B9-6887-AA88-003F-61485319A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94182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848EB6-8117-7BA3-D813-4DE87EB77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D706D7-4FC7-5936-8DCE-7CF4E555D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6ABD78-CF8B-8BE8-08A0-3349EAF84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5990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70380-B93E-120A-957A-06BC6DA4A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1B0BD-8456-D54B-584E-C73BED2F3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D45600-BCA4-6345-39A8-A55ED5933E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9E9659-863D-AEF9-E933-2B3B2CF8F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8F5A53-EB9B-3A7F-FD52-A92F48745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B769C-4D5C-668A-0ADB-2CAF75BA8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95737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0D308-89AF-37BD-5EBE-5882D8DBA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42D902-4277-C639-809A-C884E7AA8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A33625-9EA4-651C-0797-C410AFE443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A5642-321D-B96C-0C45-9B50BC005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9A869B-7614-F1D0-B3E7-0BFF5455D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F588CE-2CFA-AAA2-96DB-13EE4DCE0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27135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EA9284-6C18-17E0-7F5A-109BAEE1A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6B9C1-E2EC-3FFF-A060-5B9B03ABC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A7CF1-A380-060B-E020-B807F059FD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D6EA1-341B-4473-95D8-5064C1C4A019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948BA-413E-7199-5351-5535CB12D1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C50C8-D436-F59B-E13E-013B97FB29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90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06440" y="2971800"/>
            <a:ext cx="8010144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8970"/>
              </a:lnSpc>
              <a:buNone/>
            </a:pPr>
            <a:r>
              <a:rPr lang="en-US" sz="641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Understanding </a:t>
            </a:r>
          </a:p>
          <a:p>
            <a:pPr marL="0" indent="0" algn="l">
              <a:lnSpc>
                <a:spcPts val="8970"/>
              </a:lnSpc>
              <a:buNone/>
            </a:pPr>
            <a:r>
              <a:rPr lang="en-US" sz="641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 Tags</a:t>
            </a:r>
            <a:endParaRPr lang="en-US" sz="641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38AE56-AD50-8940-9A94-566C824E8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7" y="0"/>
            <a:ext cx="14613486" cy="822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0C4E2D-AB5C-D95D-FFF4-C2ABCB6C3A76}"/>
              </a:ext>
            </a:extLst>
          </p:cNvPr>
          <p:cNvSpPr txBox="1"/>
          <p:nvPr/>
        </p:nvSpPr>
        <p:spPr>
          <a:xfrm>
            <a:off x="832104" y="3159897"/>
            <a:ext cx="4791919" cy="4309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&lt;b&gt; 	 :  Bold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&lt;strong&gt; :  Important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</a:t>
            </a:r>
            <a:r>
              <a:rPr lang="en-US" sz="1850" dirty="0" err="1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i</a:t>
            </a: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&gt; 	 :  Italic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</a:t>
            </a:r>
            <a:r>
              <a:rPr lang="en-US" sz="1850" dirty="0" err="1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em</a:t>
            </a: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&gt; 	 : Emphasized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&lt;mark&gt; 	 : Marked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&lt;small&gt; 	 : Smaller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&lt;del&gt; 	 : Deleted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&lt;ins&gt; 	 : Inserted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&lt;sub&gt; 	 : Subscript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&lt;sup&gt; 	 : Superscript text</a:t>
            </a:r>
          </a:p>
        </p:txBody>
      </p:sp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70FA4C1E-67E6-26F8-6ECB-97DBBCAAC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8" name="Text 5">
            <a:extLst>
              <a:ext uri="{FF2B5EF4-FFF2-40B4-BE49-F238E27FC236}">
                <a16:creationId xmlns:a16="http://schemas.microsoft.com/office/drawing/2014/main" id="{8FC82F8E-45CF-6161-4CB8-D13226B76707}"/>
              </a:ext>
            </a:extLst>
          </p:cNvPr>
          <p:cNvSpPr/>
          <p:nvPr/>
        </p:nvSpPr>
        <p:spPr>
          <a:xfrm>
            <a:off x="832104" y="1271016"/>
            <a:ext cx="8010144" cy="16550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 Formatting Essentials</a:t>
            </a:r>
          </a:p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</a:rPr>
              <a:t>Continue…</a:t>
            </a:r>
            <a:endParaRPr lang="en-US" sz="4640" dirty="0"/>
          </a:p>
        </p:txBody>
      </p:sp>
    </p:spTree>
    <p:extLst>
      <p:ext uri="{BB962C8B-B14F-4D97-AF65-F5344CB8AC3E}">
        <p14:creationId xmlns:p14="http://schemas.microsoft.com/office/powerpoint/2010/main" val="3954689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104" y="2267712"/>
            <a:ext cx="3831336" cy="25328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8088" y="2267712"/>
            <a:ext cx="3831336" cy="25328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120" y="2267712"/>
            <a:ext cx="3831336" cy="25328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960120" y="5029200"/>
            <a:ext cx="3831336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Definition and Importance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5404104" y="5029200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Common Elements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832104" y="1051560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Understanding HTML Elements</a:t>
            </a:r>
            <a:endParaRPr lang="en-US" sz="4640" dirty="0"/>
          </a:p>
        </p:txBody>
      </p:sp>
      <p:sp>
        <p:nvSpPr>
          <p:cNvPr id="9" name="Text 3"/>
          <p:cNvSpPr/>
          <p:nvPr/>
        </p:nvSpPr>
        <p:spPr>
          <a:xfrm>
            <a:off x="960120" y="5998464"/>
            <a:ext cx="3831336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elements are the building blocks of web pages, encapsulating content and structure.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9848088" y="5586984"/>
            <a:ext cx="3831336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elements can be nested within one another for complex layouts.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5404104" y="5586984"/>
            <a:ext cx="383133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Tags like &lt;div&gt;, &lt;span&gt;, &lt;a&gt;, and &lt;img&gt; serve various functions.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9848088" y="5029200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Nesting Elements</a:t>
            </a:r>
            <a:endParaRPr lang="en-US" sz="232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7264" y="2185416"/>
            <a:ext cx="1188720" cy="118872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7264" y="5971032"/>
            <a:ext cx="1188720" cy="1188720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4568" y="4078224"/>
            <a:ext cx="1188720" cy="118872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9710928" y="2103120"/>
            <a:ext cx="3986784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Benefits of Semantic Elements</a:t>
            </a:r>
            <a:endParaRPr lang="en-US" sz="2320" dirty="0"/>
          </a:p>
        </p:txBody>
      </p:sp>
      <p:sp>
        <p:nvSpPr>
          <p:cNvPr id="10" name="Text 1"/>
          <p:cNvSpPr/>
          <p:nvPr/>
        </p:nvSpPr>
        <p:spPr>
          <a:xfrm>
            <a:off x="950976" y="3410712"/>
            <a:ext cx="3511296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Introduction to Semantic HTML</a:t>
            </a:r>
            <a:endParaRPr lang="en-US" sz="2320" dirty="0"/>
          </a:p>
        </p:txBody>
      </p:sp>
      <p:sp>
        <p:nvSpPr>
          <p:cNvPr id="11" name="Text 2"/>
          <p:cNvSpPr/>
          <p:nvPr/>
        </p:nvSpPr>
        <p:spPr>
          <a:xfrm>
            <a:off x="9710928" y="5495544"/>
            <a:ext cx="398678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</a:rPr>
              <a:t>Example</a:t>
            </a:r>
            <a:endParaRPr lang="en-US" sz="2320" dirty="0"/>
          </a:p>
        </p:txBody>
      </p:sp>
      <p:sp>
        <p:nvSpPr>
          <p:cNvPr id="12" name="Text 3"/>
          <p:cNvSpPr/>
          <p:nvPr/>
        </p:nvSpPr>
        <p:spPr>
          <a:xfrm>
            <a:off x="832104" y="740664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HTML5 Semantic Elements</a:t>
            </a:r>
            <a:endParaRPr lang="en-US" sz="4640" dirty="0"/>
          </a:p>
        </p:txBody>
      </p:sp>
      <p:sp>
        <p:nvSpPr>
          <p:cNvPr id="13" name="Text 4"/>
          <p:cNvSpPr/>
          <p:nvPr/>
        </p:nvSpPr>
        <p:spPr>
          <a:xfrm>
            <a:off x="9710928" y="6172200"/>
            <a:ext cx="3986784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HTML5 introduced new semantic elements: header</a:t>
            </a:r>
            <a:r>
              <a:rPr lang="en-US" sz="185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, nav, article, footer.</a:t>
            </a:r>
            <a:endParaRPr lang="en-US" sz="1850" dirty="0"/>
          </a:p>
        </p:txBody>
      </p:sp>
      <p:sp>
        <p:nvSpPr>
          <p:cNvPr id="14" name="Text 5"/>
          <p:cNvSpPr/>
          <p:nvPr/>
        </p:nvSpPr>
        <p:spPr>
          <a:xfrm>
            <a:off x="950976" y="4507992"/>
            <a:ext cx="3511296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Semantic HTML5 elements convey meaning about the content they contain, improving readability and accessibility.</a:t>
            </a:r>
            <a:endParaRPr lang="en-US" sz="1850" dirty="0"/>
          </a:p>
        </p:txBody>
      </p:sp>
      <p:sp>
        <p:nvSpPr>
          <p:cNvPr id="15" name="Text 6"/>
          <p:cNvSpPr/>
          <p:nvPr/>
        </p:nvSpPr>
        <p:spPr>
          <a:xfrm>
            <a:off x="9710928" y="3191256"/>
            <a:ext cx="3986784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Using semantic elements enhances search engine optimization (SEO) and assists screen readers in interpreting content.</a:t>
            </a:r>
            <a:endParaRPr lang="en-US" sz="1850" dirty="0"/>
          </a:p>
        </p:txBody>
      </p:sp>
      <p:sp>
        <p:nvSpPr>
          <p:cNvPr id="16" name="Text 7"/>
          <p:cNvSpPr/>
          <p:nvPr/>
        </p:nvSpPr>
        <p:spPr>
          <a:xfrm>
            <a:off x="8330184" y="2606040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2</a:t>
            </a:r>
            <a:endParaRPr lang="en-US" sz="2320" dirty="0"/>
          </a:p>
        </p:txBody>
      </p:sp>
      <p:sp>
        <p:nvSpPr>
          <p:cNvPr id="17" name="Text 8"/>
          <p:cNvSpPr/>
          <p:nvPr/>
        </p:nvSpPr>
        <p:spPr>
          <a:xfrm>
            <a:off x="8330184" y="6391656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3</a:t>
            </a:r>
            <a:endParaRPr lang="en-US" sz="2320" dirty="0"/>
          </a:p>
        </p:txBody>
      </p:sp>
      <p:sp>
        <p:nvSpPr>
          <p:cNvPr id="18" name="Text 9"/>
          <p:cNvSpPr/>
          <p:nvPr/>
        </p:nvSpPr>
        <p:spPr>
          <a:xfrm>
            <a:off x="5047488" y="4498848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1</a:t>
            </a:r>
            <a:endParaRPr lang="en-US" sz="232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F641A4C-EB3B-1391-5932-FB1CC1EDB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38E7559-09AB-BDDA-65E2-9C7493A37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9" y="2476986"/>
            <a:ext cx="14501622" cy="5752614"/>
          </a:xfrm>
          <a:prstGeom prst="rect">
            <a:avLst/>
          </a:prstGeom>
        </p:spPr>
      </p:pic>
      <p:sp>
        <p:nvSpPr>
          <p:cNvPr id="5" name="Text 3">
            <a:extLst>
              <a:ext uri="{FF2B5EF4-FFF2-40B4-BE49-F238E27FC236}">
                <a16:creationId xmlns:a16="http://schemas.microsoft.com/office/drawing/2014/main" id="{34313E92-0F6E-0195-4ABC-41EDF69FCA02}"/>
              </a:ext>
            </a:extLst>
          </p:cNvPr>
          <p:cNvSpPr/>
          <p:nvPr/>
        </p:nvSpPr>
        <p:spPr>
          <a:xfrm>
            <a:off x="832104" y="740664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HTML5 Element</a:t>
            </a:r>
            <a:endParaRPr lang="en-US" sz="4640" dirty="0"/>
          </a:p>
        </p:txBody>
      </p:sp>
    </p:spTree>
    <p:extLst>
      <p:ext uri="{BB962C8B-B14F-4D97-AF65-F5344CB8AC3E}">
        <p14:creationId xmlns:p14="http://schemas.microsoft.com/office/powerpoint/2010/main" val="190356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130" y="3561543"/>
            <a:ext cx="7396223" cy="2755560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717630" y="3475420"/>
            <a:ext cx="3012080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Common Attributes</a:t>
            </a:r>
            <a:endParaRPr lang="en-US" sz="2320" dirty="0"/>
          </a:p>
        </p:txBody>
      </p:sp>
      <p:sp>
        <p:nvSpPr>
          <p:cNvPr id="10" name="Text 3"/>
          <p:cNvSpPr/>
          <p:nvPr/>
        </p:nvSpPr>
        <p:spPr>
          <a:xfrm>
            <a:off x="832104" y="1691640"/>
            <a:ext cx="8010144" cy="16550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Understanding HTML Attributes</a:t>
            </a:r>
            <a:endParaRPr lang="en-US" sz="4640" dirty="0"/>
          </a:p>
        </p:txBody>
      </p:sp>
      <p:sp>
        <p:nvSpPr>
          <p:cNvPr id="11" name="Text 4"/>
          <p:cNvSpPr/>
          <p:nvPr/>
        </p:nvSpPr>
        <p:spPr>
          <a:xfrm>
            <a:off x="1050170" y="4114800"/>
            <a:ext cx="6794340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Attributes like class, id, style, and title enhance functionality.</a:t>
            </a:r>
          </a:p>
          <a:p>
            <a:pPr marL="0" indent="0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</a:rPr>
              <a:t>Example: </a:t>
            </a:r>
          </a:p>
          <a:p>
            <a:pPr marL="457200" indent="-457200">
              <a:lnSpc>
                <a:spcPts val="2780"/>
              </a:lnSpc>
              <a:buFont typeface="+mj-lt"/>
              <a:buAutoNum type="arabicPeriod"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</a:rPr>
              <a:t>&lt;a </a:t>
            </a:r>
            <a:r>
              <a:rPr lang="en-US" sz="1850" dirty="0" err="1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</a:rPr>
              <a:t>href</a:t>
            </a: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</a:rPr>
              <a:t>=“https://www.facebook.com</a:t>
            </a:r>
            <a:r>
              <a:rPr lang="en-US" sz="185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</a:rPr>
              <a:t>” &gt; Link &lt;/a&gt;</a:t>
            </a:r>
            <a:endParaRPr lang="en-US" sz="1850" dirty="0">
              <a:solidFill>
                <a:srgbClr val="222770"/>
              </a:solidFill>
              <a:latin typeface="Arial-Regular" pitchFamily="34" charset="0"/>
              <a:ea typeface="Arial-Regular" pitchFamily="34" charset="-122"/>
            </a:endParaRPr>
          </a:p>
          <a:p>
            <a:pPr marL="457200" indent="-457200">
              <a:lnSpc>
                <a:spcPts val="2780"/>
              </a:lnSpc>
              <a:buFont typeface="+mj-lt"/>
              <a:buAutoNum type="arabicPeriod"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</a:rPr>
              <a:t>&lt;h1 class=“main-heading”&gt; Heading 1 &lt;/h1&gt;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104" y="2450592"/>
            <a:ext cx="3831336" cy="25328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8088" y="2450592"/>
            <a:ext cx="3831336" cy="25328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120" y="2450592"/>
            <a:ext cx="3831336" cy="25328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960120" y="5760720"/>
            <a:ext cx="383133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provides six levels of headings, from &lt;h1&gt; to &lt;h6&gt;.</a:t>
            </a:r>
            <a:endParaRPr lang="en-US" sz="1850" dirty="0"/>
          </a:p>
        </p:txBody>
      </p:sp>
      <p:sp>
        <p:nvSpPr>
          <p:cNvPr id="7" name="Text 1"/>
          <p:cNvSpPr/>
          <p:nvPr/>
        </p:nvSpPr>
        <p:spPr>
          <a:xfrm>
            <a:off x="9848088" y="5760720"/>
            <a:ext cx="3831336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Headings can be styled with CSS while maintaining semantic structure.</a:t>
            </a:r>
            <a:endParaRPr lang="en-US" sz="1850" dirty="0"/>
          </a:p>
        </p:txBody>
      </p:sp>
      <p:sp>
        <p:nvSpPr>
          <p:cNvPr id="8" name="Text 2"/>
          <p:cNvSpPr/>
          <p:nvPr/>
        </p:nvSpPr>
        <p:spPr>
          <a:xfrm>
            <a:off x="832104" y="1225296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 Headings: Structure and Importance</a:t>
            </a:r>
            <a:endParaRPr lang="en-US" sz="4640" dirty="0"/>
          </a:p>
        </p:txBody>
      </p:sp>
      <p:sp>
        <p:nvSpPr>
          <p:cNvPr id="9" name="Text 3"/>
          <p:cNvSpPr/>
          <p:nvPr/>
        </p:nvSpPr>
        <p:spPr>
          <a:xfrm>
            <a:off x="5404104" y="5212080"/>
            <a:ext cx="3831336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Accessibility Considerations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5404104" y="6172200"/>
            <a:ext cx="383133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Proper use of headings improves accessibility for screen readers.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960120" y="5212080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Hierarchy of Headings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9848088" y="5212080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Styling Headings</a:t>
            </a:r>
            <a:endParaRPr lang="en-US" sz="232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4568" y="4078224"/>
            <a:ext cx="1188720" cy="118872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7264" y="5971032"/>
            <a:ext cx="1188720" cy="1188720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7264" y="2185416"/>
            <a:ext cx="1188720" cy="118872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832104" y="1271016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Understanding HTML Paragraphs</a:t>
            </a:r>
            <a:endParaRPr lang="en-US" sz="4640" dirty="0"/>
          </a:p>
        </p:txBody>
      </p:sp>
      <p:sp>
        <p:nvSpPr>
          <p:cNvPr id="10" name="Text 1"/>
          <p:cNvSpPr/>
          <p:nvPr/>
        </p:nvSpPr>
        <p:spPr>
          <a:xfrm>
            <a:off x="950976" y="4654296"/>
            <a:ext cx="351129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The &lt;p&gt; tag groups text into blocks, improving readability.</a:t>
            </a:r>
            <a:endParaRPr lang="en-US" sz="1850" dirty="0"/>
          </a:p>
        </p:txBody>
      </p:sp>
      <p:sp>
        <p:nvSpPr>
          <p:cNvPr id="11" name="Text 2"/>
          <p:cNvSpPr/>
          <p:nvPr/>
        </p:nvSpPr>
        <p:spPr>
          <a:xfrm>
            <a:off x="9710928" y="2633472"/>
            <a:ext cx="3986784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Text Formatting within Paragraphs</a:t>
            </a:r>
            <a:endParaRPr lang="en-US" sz="2320" dirty="0"/>
          </a:p>
        </p:txBody>
      </p:sp>
      <p:sp>
        <p:nvSpPr>
          <p:cNvPr id="12" name="Text 3"/>
          <p:cNvSpPr/>
          <p:nvPr/>
        </p:nvSpPr>
        <p:spPr>
          <a:xfrm>
            <a:off x="9710928" y="5989320"/>
            <a:ext cx="3986784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Keep paragraphs concise to enhance readability.</a:t>
            </a:r>
            <a:endParaRPr lang="en-US" sz="1850" dirty="0"/>
          </a:p>
        </p:txBody>
      </p:sp>
      <p:sp>
        <p:nvSpPr>
          <p:cNvPr id="13" name="Text 4"/>
          <p:cNvSpPr/>
          <p:nvPr/>
        </p:nvSpPr>
        <p:spPr>
          <a:xfrm>
            <a:off x="9710928" y="3721608"/>
            <a:ext cx="3986784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Use &lt;strong&gt; for bold and &lt;em&gt; for italics to emphasize content.</a:t>
            </a:r>
            <a:endParaRPr lang="en-US" sz="1850" dirty="0"/>
          </a:p>
        </p:txBody>
      </p:sp>
      <p:sp>
        <p:nvSpPr>
          <p:cNvPr id="14" name="Text 5"/>
          <p:cNvSpPr/>
          <p:nvPr/>
        </p:nvSpPr>
        <p:spPr>
          <a:xfrm>
            <a:off x="950976" y="3968496"/>
            <a:ext cx="351129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Defining a Paragraph</a:t>
            </a:r>
            <a:endParaRPr lang="en-US" sz="2320" dirty="0"/>
          </a:p>
        </p:txBody>
      </p:sp>
      <p:sp>
        <p:nvSpPr>
          <p:cNvPr id="15" name="Text 6"/>
          <p:cNvSpPr/>
          <p:nvPr/>
        </p:nvSpPr>
        <p:spPr>
          <a:xfrm>
            <a:off x="9710928" y="5312664"/>
            <a:ext cx="398678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Best Practices</a:t>
            </a:r>
            <a:endParaRPr lang="en-US" sz="2320" dirty="0"/>
          </a:p>
        </p:txBody>
      </p:sp>
      <p:sp>
        <p:nvSpPr>
          <p:cNvPr id="16" name="Text 7"/>
          <p:cNvSpPr/>
          <p:nvPr/>
        </p:nvSpPr>
        <p:spPr>
          <a:xfrm>
            <a:off x="5047488" y="4498848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1</a:t>
            </a:r>
            <a:endParaRPr lang="en-US" sz="2320" dirty="0"/>
          </a:p>
        </p:txBody>
      </p:sp>
      <p:sp>
        <p:nvSpPr>
          <p:cNvPr id="17" name="Text 8"/>
          <p:cNvSpPr/>
          <p:nvPr/>
        </p:nvSpPr>
        <p:spPr>
          <a:xfrm>
            <a:off x="8330184" y="6391656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3</a:t>
            </a:r>
            <a:endParaRPr lang="en-US" sz="2320" dirty="0"/>
          </a:p>
        </p:txBody>
      </p:sp>
      <p:sp>
        <p:nvSpPr>
          <p:cNvPr id="18" name="Text 9"/>
          <p:cNvSpPr/>
          <p:nvPr/>
        </p:nvSpPr>
        <p:spPr>
          <a:xfrm>
            <a:off x="8330184" y="2596896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2</a:t>
            </a:r>
            <a:endParaRPr lang="en-US" sz="232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46720" y="4032504"/>
            <a:ext cx="5504688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Internal &amp; External Styles</a:t>
            </a:r>
            <a:endParaRPr lang="en-US" sz="2320" dirty="0"/>
          </a:p>
        </p:txBody>
      </p:sp>
      <p:sp>
        <p:nvSpPr>
          <p:cNvPr id="4" name="Text 1"/>
          <p:cNvSpPr/>
          <p:nvPr/>
        </p:nvSpPr>
        <p:spPr>
          <a:xfrm>
            <a:off x="8046720" y="5559552"/>
            <a:ext cx="5504688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Responsive Design</a:t>
            </a:r>
            <a:endParaRPr lang="en-US" sz="2320" dirty="0"/>
          </a:p>
        </p:txBody>
      </p:sp>
      <p:sp>
        <p:nvSpPr>
          <p:cNvPr id="5" name="Text 2"/>
          <p:cNvSpPr/>
          <p:nvPr/>
        </p:nvSpPr>
        <p:spPr>
          <a:xfrm>
            <a:off x="832104" y="1033272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 Styles Overview</a:t>
            </a:r>
            <a:endParaRPr lang="en-US" sz="4640" dirty="0"/>
          </a:p>
        </p:txBody>
      </p:sp>
      <p:sp>
        <p:nvSpPr>
          <p:cNvPr id="6" name="Text 3"/>
          <p:cNvSpPr/>
          <p:nvPr/>
        </p:nvSpPr>
        <p:spPr>
          <a:xfrm>
            <a:off x="8046720" y="6117336"/>
            <a:ext cx="5504688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CSS styles adapt layout and appearance based on the device's screen size.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046720" y="3063240"/>
            <a:ext cx="5504688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allows for styling elements directly using the style attribute.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046720" y="2505456"/>
            <a:ext cx="5504688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Inline Styles</a:t>
            </a:r>
            <a:endParaRPr lang="en-US" sz="2320" dirty="0"/>
          </a:p>
        </p:txBody>
      </p:sp>
      <p:sp>
        <p:nvSpPr>
          <p:cNvPr id="9" name="Text 6"/>
          <p:cNvSpPr/>
          <p:nvPr/>
        </p:nvSpPr>
        <p:spPr>
          <a:xfrm>
            <a:off x="841248" y="2377440"/>
            <a:ext cx="6007608" cy="17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styles are crucial for designing visually appealing and user-friendly web pages. By utilizing inline styles, internal styles, or external stylesheets, developers can create consistent and responsive designs tailored to different devices.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8046720" y="4590288"/>
            <a:ext cx="5504688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CSS can be included in the head section or linked as an external stylesheet.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078992" y="4489704"/>
            <a:ext cx="750722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Special Characters</a:t>
            </a:r>
            <a:endParaRPr lang="en-US" sz="2320" dirty="0"/>
          </a:p>
        </p:txBody>
      </p:sp>
      <p:sp>
        <p:nvSpPr>
          <p:cNvPr id="5" name="Text 1"/>
          <p:cNvSpPr/>
          <p:nvPr/>
        </p:nvSpPr>
        <p:spPr>
          <a:xfrm>
            <a:off x="1078992" y="3319272"/>
            <a:ext cx="750722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Text Formatting Tags</a:t>
            </a:r>
            <a:endParaRPr lang="en-US" sz="2320" dirty="0"/>
          </a:p>
        </p:txBody>
      </p:sp>
      <p:sp>
        <p:nvSpPr>
          <p:cNvPr id="6" name="Text 2"/>
          <p:cNvSpPr/>
          <p:nvPr/>
        </p:nvSpPr>
        <p:spPr>
          <a:xfrm>
            <a:off x="1078992" y="6217920"/>
            <a:ext cx="750722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Understanding block-level vs. inline elements is essential.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078992" y="3877056"/>
            <a:ext cx="750722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provides various tags for formatting text.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1078992" y="5669280"/>
            <a:ext cx="750722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Block vs. Inline Formatting</a:t>
            </a:r>
            <a:endParaRPr lang="en-US" sz="2320" dirty="0"/>
          </a:p>
        </p:txBody>
      </p:sp>
      <p:sp>
        <p:nvSpPr>
          <p:cNvPr id="9" name="Text 5"/>
          <p:cNvSpPr/>
          <p:nvPr/>
        </p:nvSpPr>
        <p:spPr>
          <a:xfrm>
            <a:off x="832104" y="1271016"/>
            <a:ext cx="8010144" cy="16550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 Formatting Essentials</a:t>
            </a:r>
            <a:endParaRPr lang="en-US" sz="4640" dirty="0"/>
          </a:p>
        </p:txBody>
      </p:sp>
      <p:sp>
        <p:nvSpPr>
          <p:cNvPr id="10" name="Text 6"/>
          <p:cNvSpPr/>
          <p:nvPr/>
        </p:nvSpPr>
        <p:spPr>
          <a:xfrm>
            <a:off x="1078992" y="5047488"/>
            <a:ext cx="750722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uses character entities for special characters.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488</Words>
  <Application>Microsoft Office PowerPoint</Application>
  <PresentationFormat>Custom</PresentationFormat>
  <Paragraphs>78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Arial-Regular</vt:lpstr>
      <vt:lpstr>Calibri</vt:lpstr>
      <vt:lpstr>Calibri Light</vt:lpstr>
      <vt:lpstr>思源黑体-思源黑体-SemiBold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PNY</cp:lastModifiedBy>
  <cp:revision>17</cp:revision>
  <dcterms:created xsi:type="dcterms:W3CDTF">2025-07-01T15:41:25Z</dcterms:created>
  <dcterms:modified xsi:type="dcterms:W3CDTF">2025-07-02T05:07:05Z</dcterms:modified>
</cp:coreProperties>
</file>